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  <p:sldMasterId id="2147483683" r:id="rId2"/>
    <p:sldMasterId id="2147483684" r:id="rId3"/>
  </p:sldMasterIdLst>
  <p:notesMasterIdLst>
    <p:notesMasterId r:id="rId69"/>
  </p:notesMasterIdLst>
  <p:sldIdLst>
    <p:sldId id="256" r:id="rId4"/>
    <p:sldId id="474" r:id="rId5"/>
    <p:sldId id="541" r:id="rId6"/>
    <p:sldId id="348" r:id="rId7"/>
    <p:sldId id="402" r:id="rId8"/>
    <p:sldId id="403" r:id="rId9"/>
    <p:sldId id="349" r:id="rId10"/>
    <p:sldId id="404" r:id="rId11"/>
    <p:sldId id="416" r:id="rId12"/>
    <p:sldId id="448" r:id="rId13"/>
    <p:sldId id="434" r:id="rId14"/>
    <p:sldId id="384" r:id="rId15"/>
    <p:sldId id="390" r:id="rId16"/>
    <p:sldId id="391" r:id="rId17"/>
    <p:sldId id="392" r:id="rId18"/>
    <p:sldId id="406" r:id="rId19"/>
    <p:sldId id="407" r:id="rId20"/>
    <p:sldId id="408" r:id="rId21"/>
    <p:sldId id="409" r:id="rId22"/>
    <p:sldId id="410" r:id="rId23"/>
    <p:sldId id="411" r:id="rId24"/>
    <p:sldId id="393" r:id="rId25"/>
    <p:sldId id="423" r:id="rId26"/>
    <p:sldId id="424" r:id="rId27"/>
    <p:sldId id="425" r:id="rId28"/>
    <p:sldId id="426" r:id="rId29"/>
    <p:sldId id="432" r:id="rId30"/>
    <p:sldId id="433" r:id="rId31"/>
    <p:sldId id="443" r:id="rId32"/>
    <p:sldId id="436" r:id="rId33"/>
    <p:sldId id="437" r:id="rId34"/>
    <p:sldId id="438" r:id="rId35"/>
    <p:sldId id="439" r:id="rId36"/>
    <p:sldId id="440" r:id="rId37"/>
    <p:sldId id="444" r:id="rId38"/>
    <p:sldId id="447" r:id="rId39"/>
    <p:sldId id="445" r:id="rId40"/>
    <p:sldId id="449" r:id="rId41"/>
    <p:sldId id="450" r:id="rId42"/>
    <p:sldId id="451" r:id="rId43"/>
    <p:sldId id="446" r:id="rId44"/>
    <p:sldId id="452" r:id="rId45"/>
    <p:sldId id="453" r:id="rId46"/>
    <p:sldId id="454" r:id="rId47"/>
    <p:sldId id="455" r:id="rId48"/>
    <p:sldId id="456" r:id="rId49"/>
    <p:sldId id="457" r:id="rId50"/>
    <p:sldId id="458" r:id="rId51"/>
    <p:sldId id="459" r:id="rId52"/>
    <p:sldId id="460" r:id="rId53"/>
    <p:sldId id="461" r:id="rId54"/>
    <p:sldId id="462" r:id="rId55"/>
    <p:sldId id="463" r:id="rId56"/>
    <p:sldId id="464" r:id="rId57"/>
    <p:sldId id="465" r:id="rId58"/>
    <p:sldId id="466" r:id="rId59"/>
    <p:sldId id="467" r:id="rId60"/>
    <p:sldId id="468" r:id="rId61"/>
    <p:sldId id="469" r:id="rId62"/>
    <p:sldId id="470" r:id="rId63"/>
    <p:sldId id="471" r:id="rId64"/>
    <p:sldId id="472" r:id="rId65"/>
    <p:sldId id="473" r:id="rId66"/>
    <p:sldId id="325" r:id="rId67"/>
    <p:sldId id="414" r:id="rId68"/>
  </p:sldIdLst>
  <p:sldSz cx="9144000" cy="5143500" type="screen16x9"/>
  <p:notesSz cx="6858000" cy="9144000"/>
  <p:embeddedFontLst>
    <p:embeddedFont>
      <p:font typeface="Overpass" panose="020B0604020202020204" pitchFamily="34" charset="0"/>
      <p:regular r:id="rId70"/>
      <p:bold r:id="rId71"/>
      <p:italic r:id="rId72"/>
      <p:boldItalic r:id="rId73"/>
    </p:embeddedFont>
    <p:embeddedFont>
      <p:font typeface="Proxima Nova" panose="020B0604020202020204" pitchFamily="34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F9FDC2CC-8E0C-4F1B-A786-F83C3298BEC7}">
          <p14:sldIdLst>
            <p14:sldId id="256"/>
            <p14:sldId id="474"/>
            <p14:sldId id="541"/>
            <p14:sldId id="348"/>
            <p14:sldId id="402"/>
            <p14:sldId id="403"/>
            <p14:sldId id="349"/>
            <p14:sldId id="404"/>
            <p14:sldId id="416"/>
            <p14:sldId id="448"/>
            <p14:sldId id="434"/>
            <p14:sldId id="384"/>
            <p14:sldId id="390"/>
            <p14:sldId id="391"/>
            <p14:sldId id="392"/>
            <p14:sldId id="406"/>
            <p14:sldId id="407"/>
            <p14:sldId id="408"/>
            <p14:sldId id="409"/>
            <p14:sldId id="410"/>
            <p14:sldId id="411"/>
            <p14:sldId id="393"/>
            <p14:sldId id="423"/>
            <p14:sldId id="424"/>
            <p14:sldId id="425"/>
            <p14:sldId id="426"/>
            <p14:sldId id="432"/>
            <p14:sldId id="433"/>
            <p14:sldId id="443"/>
            <p14:sldId id="436"/>
            <p14:sldId id="437"/>
            <p14:sldId id="438"/>
            <p14:sldId id="439"/>
            <p14:sldId id="440"/>
            <p14:sldId id="444"/>
            <p14:sldId id="447"/>
            <p14:sldId id="445"/>
            <p14:sldId id="449"/>
            <p14:sldId id="450"/>
            <p14:sldId id="451"/>
            <p14:sldId id="446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325"/>
            <p14:sldId id="414"/>
          </p14:sldIdLst>
        </p14:section>
        <p14:section name="Untitled Section" id="{50FB6D4F-AA79-4CBC-AED8-521ACC0BC92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59"/>
    <p:restoredTop sz="79932" autoAdjust="0"/>
  </p:normalViewPr>
  <p:slideViewPr>
    <p:cSldViewPr snapToGrid="0" snapToObjects="1">
      <p:cViewPr varScale="1">
        <p:scale>
          <a:sx n="135" d="100"/>
          <a:sy n="135" d="100"/>
        </p:scale>
        <p:origin x="1552" y="1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font" Target="fonts/font5.fntdata"/><Relationship Id="rId79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8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3.fntdata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font" Target="fonts/font4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7.fntdata"/><Relationship Id="rId7" Type="http://schemas.openxmlformats.org/officeDocument/2006/relationships/slide" Target="slides/slide4.xml"/><Relationship Id="rId71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702016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50" tIns="91450" rIns="91450" bIns="9145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815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8792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Shape 1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Shape 1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50" tIns="91450" rIns="91450" bIns="9145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3303087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7186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&lt;number&gt;</a:t>
            </a:r>
          </a:p>
        </p:txBody>
      </p:sp>
    </p:spTree>
    <p:extLst>
      <p:ext uri="{BB962C8B-B14F-4D97-AF65-F5344CB8AC3E}">
        <p14:creationId xmlns:p14="http://schemas.microsoft.com/office/powerpoint/2010/main" val="3832619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126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&lt;number&gt;</a:t>
            </a:r>
          </a:p>
        </p:txBody>
      </p:sp>
    </p:spTree>
    <p:extLst>
      <p:ext uri="{BB962C8B-B14F-4D97-AF65-F5344CB8AC3E}">
        <p14:creationId xmlns:p14="http://schemas.microsoft.com/office/powerpoint/2010/main" val="698717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9246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800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Challenge</a:t>
            </a:r>
          </a:p>
          <a:p>
            <a:r>
              <a:rPr lang="en-US" dirty="0"/>
              <a:t>Dev spending too much time focusing on tooling required to deliver capabilities and not enough time focusing on results</a:t>
            </a:r>
          </a:p>
          <a:p>
            <a:endParaRPr lang="en-US" dirty="0"/>
          </a:p>
          <a:p>
            <a:r>
              <a:rPr lang="en-US" b="1" u="sng" dirty="0"/>
              <a:t>Need</a:t>
            </a:r>
          </a:p>
          <a:p>
            <a:r>
              <a:rPr lang="en-US" dirty="0"/>
              <a:t>To respond and scale in pace with demand</a:t>
            </a:r>
          </a:p>
          <a:p>
            <a:endParaRPr lang="en-US" dirty="0"/>
          </a:p>
          <a:p>
            <a:r>
              <a:rPr lang="en-US" b="1" u="sng" dirty="0"/>
              <a:t>How does Ansible automation help?</a:t>
            </a:r>
          </a:p>
          <a:p>
            <a:r>
              <a:rPr lang="en-US" dirty="0"/>
              <a:t>Accelerates feedback loop</a:t>
            </a:r>
          </a:p>
          <a:p>
            <a:r>
              <a:rPr lang="en-US" dirty="0"/>
              <a:t>Discover bugs sooner</a:t>
            </a:r>
          </a:p>
          <a:p>
            <a:r>
              <a:rPr lang="en-US" dirty="0"/>
              <a:t>Reduces risk of tribal knowledge</a:t>
            </a:r>
          </a:p>
          <a:p>
            <a:r>
              <a:rPr lang="en-US" dirty="0"/>
              <a:t>Faster, coordinated and more reliable deployments</a:t>
            </a:r>
          </a:p>
        </p:txBody>
      </p:sp>
    </p:spTree>
    <p:extLst>
      <p:ext uri="{BB962C8B-B14F-4D97-AF65-F5344CB8AC3E}">
        <p14:creationId xmlns:p14="http://schemas.microsoft.com/office/powerpoint/2010/main" val="4141595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930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agenda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" name="Shape 58"/>
          <p:cNvSpPr txBox="1">
            <a:spLocks noGrp="1"/>
          </p:cNvSpPr>
          <p:nvPr>
            <p:ph type="subTitle" idx="1"/>
          </p:nvPr>
        </p:nvSpPr>
        <p:spPr>
          <a:xfrm>
            <a:off x="826650" y="1708181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ubTitle" idx="2"/>
          </p:nvPr>
        </p:nvSpPr>
        <p:spPr>
          <a:xfrm>
            <a:off x="826650" y="1999125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ubTitle" idx="3"/>
          </p:nvPr>
        </p:nvSpPr>
        <p:spPr>
          <a:xfrm>
            <a:off x="4630950" y="1708181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ubTitle" idx="4"/>
          </p:nvPr>
        </p:nvSpPr>
        <p:spPr>
          <a:xfrm>
            <a:off x="4630950" y="1999125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ubTitle" idx="5"/>
          </p:nvPr>
        </p:nvSpPr>
        <p:spPr>
          <a:xfrm>
            <a:off x="826650" y="2325375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ubTitle" idx="6"/>
          </p:nvPr>
        </p:nvSpPr>
        <p:spPr>
          <a:xfrm>
            <a:off x="826650" y="2616318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ubTitle" idx="7"/>
          </p:nvPr>
        </p:nvSpPr>
        <p:spPr>
          <a:xfrm>
            <a:off x="4630950" y="2325375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ubTitle" idx="8"/>
          </p:nvPr>
        </p:nvSpPr>
        <p:spPr>
          <a:xfrm>
            <a:off x="4630950" y="2616318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ubTitle" idx="9"/>
          </p:nvPr>
        </p:nvSpPr>
        <p:spPr>
          <a:xfrm>
            <a:off x="826650" y="2942568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ubTitle" idx="13"/>
          </p:nvPr>
        </p:nvSpPr>
        <p:spPr>
          <a:xfrm>
            <a:off x="826650" y="3233512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14"/>
          </p:nvPr>
        </p:nvSpPr>
        <p:spPr>
          <a:xfrm>
            <a:off x="4630950" y="2942568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ubTitle" idx="15"/>
          </p:nvPr>
        </p:nvSpPr>
        <p:spPr>
          <a:xfrm>
            <a:off x="4630950" y="3233512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ubTitle" idx="16"/>
          </p:nvPr>
        </p:nvSpPr>
        <p:spPr>
          <a:xfrm>
            <a:off x="826650" y="3559762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ubTitle" idx="17"/>
          </p:nvPr>
        </p:nvSpPr>
        <p:spPr>
          <a:xfrm>
            <a:off x="826650" y="3850706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ubTitle" idx="18"/>
          </p:nvPr>
        </p:nvSpPr>
        <p:spPr>
          <a:xfrm>
            <a:off x="4630950" y="3559762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ubTitle" idx="19"/>
          </p:nvPr>
        </p:nvSpPr>
        <p:spPr>
          <a:xfrm>
            <a:off x="4630950" y="3850706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ubTitle" idx="20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line 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826650" y="1704884"/>
            <a:ext cx="7490700" cy="1063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onl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826700" y="1241651"/>
            <a:ext cx="7490700" cy="3067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left, graphic righ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826700" y="1244925"/>
            <a:ext cx="3585000" cy="3211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phic left, text righ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4732350" y="1244925"/>
            <a:ext cx="3585000" cy="3201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, graphic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93" name="Shape 93"/>
          <p:cNvSpPr txBox="1">
            <a:spLocks noGrp="1"/>
          </p:cNvSpPr>
          <p:nvPr>
            <p:ph type="subTitle" idx="1"/>
          </p:nvPr>
        </p:nvSpPr>
        <p:spPr>
          <a:xfrm>
            <a:off x="4968475" y="2753153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2"/>
          </p:nvPr>
        </p:nvSpPr>
        <p:spPr>
          <a:xfrm>
            <a:off x="4968350" y="3138578"/>
            <a:ext cx="3348900" cy="1341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ubTitle" idx="3"/>
          </p:nvPr>
        </p:nvSpPr>
        <p:spPr>
          <a:xfrm>
            <a:off x="826650" y="2753153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4"/>
          </p:nvPr>
        </p:nvSpPr>
        <p:spPr>
          <a:xfrm>
            <a:off x="826525" y="3138578"/>
            <a:ext cx="3348900" cy="1341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ubTitle" idx="5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, 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01" name="Shape 101"/>
          <p:cNvSpPr txBox="1">
            <a:spLocks noGrp="1"/>
          </p:cNvSpPr>
          <p:nvPr>
            <p:ph type="subTitle" idx="1"/>
          </p:nvPr>
        </p:nvSpPr>
        <p:spPr>
          <a:xfrm>
            <a:off x="4968475" y="1867646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2"/>
          </p:nvPr>
        </p:nvSpPr>
        <p:spPr>
          <a:xfrm>
            <a:off x="4968350" y="2367376"/>
            <a:ext cx="3348900" cy="207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ubTitle" idx="3"/>
          </p:nvPr>
        </p:nvSpPr>
        <p:spPr>
          <a:xfrm>
            <a:off x="826650" y="1867646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4"/>
          </p:nvPr>
        </p:nvSpPr>
        <p:spPr>
          <a:xfrm>
            <a:off x="826525" y="2367376"/>
            <a:ext cx="3348900" cy="207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ubTitle" idx="5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lumns, graphic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09" name="Shape 109"/>
          <p:cNvSpPr txBox="1">
            <a:spLocks noGrp="1"/>
          </p:cNvSpPr>
          <p:nvPr>
            <p:ph type="subTitle" idx="1"/>
          </p:nvPr>
        </p:nvSpPr>
        <p:spPr>
          <a:xfrm>
            <a:off x="826650" y="2644931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2"/>
          </p:nvPr>
        </p:nvSpPr>
        <p:spPr>
          <a:xfrm>
            <a:off x="826650" y="3110231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ubTitle" idx="3"/>
          </p:nvPr>
        </p:nvSpPr>
        <p:spPr>
          <a:xfrm>
            <a:off x="3467637" y="2644931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4"/>
          </p:nvPr>
        </p:nvSpPr>
        <p:spPr>
          <a:xfrm>
            <a:off x="3467637" y="3110231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subTitle" idx="5"/>
          </p:nvPr>
        </p:nvSpPr>
        <p:spPr>
          <a:xfrm>
            <a:off x="6108737" y="2644931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6"/>
          </p:nvPr>
        </p:nvSpPr>
        <p:spPr>
          <a:xfrm>
            <a:off x="6108737" y="3110231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ubTitle" idx="7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lumns, 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19" name="Shape 119"/>
          <p:cNvSpPr txBox="1">
            <a:spLocks noGrp="1"/>
          </p:cNvSpPr>
          <p:nvPr>
            <p:ph type="subTitle" idx="1"/>
          </p:nvPr>
        </p:nvSpPr>
        <p:spPr>
          <a:xfrm>
            <a:off x="826650" y="1809825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2"/>
          </p:nvPr>
        </p:nvSpPr>
        <p:spPr>
          <a:xfrm>
            <a:off x="826650" y="2332275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3"/>
          </p:nvPr>
        </p:nvSpPr>
        <p:spPr>
          <a:xfrm>
            <a:off x="3467637" y="1809825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4"/>
          </p:nvPr>
        </p:nvSpPr>
        <p:spPr>
          <a:xfrm>
            <a:off x="3467637" y="2332275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subTitle" idx="5"/>
          </p:nvPr>
        </p:nvSpPr>
        <p:spPr>
          <a:xfrm>
            <a:off x="6108737" y="1809825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6"/>
          </p:nvPr>
        </p:nvSpPr>
        <p:spPr>
          <a:xfrm>
            <a:off x="6108737" y="2332275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ubTitle" idx="7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top, graphic bottom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826650" y="1554318"/>
            <a:ext cx="7490700" cy="393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phic top, text bottom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826650" y="3909498"/>
            <a:ext cx="7490700" cy="39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top, logos bot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826650" y="1512056"/>
            <a:ext cx="7490700" cy="879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ogos top, text bot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826650" y="3738062"/>
            <a:ext cx="7490700" cy="715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left, logos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826700" y="1625925"/>
            <a:ext cx="3585000" cy="2530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ogos left, text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4732350" y="1625925"/>
            <a:ext cx="3585000" cy="2536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ofile left, text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4934725" y="2048925"/>
            <a:ext cx="3382500" cy="195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subTitle" idx="2"/>
          </p:nvPr>
        </p:nvSpPr>
        <p:spPr>
          <a:xfrm>
            <a:off x="4943325" y="1834500"/>
            <a:ext cx="3382500" cy="328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b="1"/>
            </a:lvl1pPr>
            <a:lvl2pPr lvl="1" rtl="0">
              <a:spcBef>
                <a:spcPts val="0"/>
              </a:spcBef>
              <a:buNone/>
              <a:defRPr b="1"/>
            </a:lvl2pPr>
            <a:lvl3pPr lvl="2" rtl="0">
              <a:spcBef>
                <a:spcPts val="0"/>
              </a:spcBef>
              <a:buNone/>
              <a:defRPr b="1"/>
            </a:lvl3pPr>
            <a:lvl4pPr lvl="3" rtl="0">
              <a:spcBef>
                <a:spcPts val="0"/>
              </a:spcBef>
              <a:buNone/>
              <a:defRPr b="1"/>
            </a:lvl4pPr>
            <a:lvl5pPr lvl="4" rtl="0">
              <a:spcBef>
                <a:spcPts val="0"/>
              </a:spcBef>
              <a:buNone/>
              <a:defRPr b="1"/>
            </a:lvl5pPr>
            <a:lvl6pPr lvl="5" rtl="0">
              <a:spcBef>
                <a:spcPts val="0"/>
              </a:spcBef>
              <a:buNone/>
              <a:defRPr b="1"/>
            </a:lvl6pPr>
            <a:lvl7pPr lvl="6" rtl="0">
              <a:spcBef>
                <a:spcPts val="0"/>
              </a:spcBef>
              <a:buNone/>
              <a:defRPr b="1"/>
            </a:lvl7pPr>
            <a:lvl8pPr lvl="7" rtl="0">
              <a:spcBef>
                <a:spcPts val="0"/>
              </a:spcBef>
              <a:buNone/>
              <a:defRPr b="1"/>
            </a:lvl8pPr>
            <a:lvl9pPr lvl="8" rtl="0"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subTitle" idx="3"/>
          </p:nvPr>
        </p:nvSpPr>
        <p:spPr>
          <a:xfrm>
            <a:off x="826650" y="2625314"/>
            <a:ext cx="3112800" cy="132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b="1"/>
            </a:lvl1pPr>
            <a:lvl2pPr lvl="1" rtl="0">
              <a:spcBef>
                <a:spcPts val="0"/>
              </a:spcBef>
              <a:buNone/>
              <a:defRPr b="1"/>
            </a:lvl2pPr>
            <a:lvl3pPr lvl="2" rtl="0">
              <a:spcBef>
                <a:spcPts val="0"/>
              </a:spcBef>
              <a:buNone/>
              <a:defRPr b="1"/>
            </a:lvl3pPr>
            <a:lvl4pPr lvl="3" rtl="0">
              <a:spcBef>
                <a:spcPts val="0"/>
              </a:spcBef>
              <a:buNone/>
              <a:defRPr b="1"/>
            </a:lvl4pPr>
            <a:lvl5pPr lvl="4" rtl="0">
              <a:spcBef>
                <a:spcPts val="0"/>
              </a:spcBef>
              <a:buNone/>
              <a:defRPr b="1"/>
            </a:lvl5pPr>
            <a:lvl6pPr lvl="5" rtl="0">
              <a:spcBef>
                <a:spcPts val="0"/>
              </a:spcBef>
              <a:buNone/>
              <a:defRPr b="1"/>
            </a:lvl6pPr>
            <a:lvl7pPr lvl="6" rtl="0">
              <a:spcBef>
                <a:spcPts val="0"/>
              </a:spcBef>
              <a:buNone/>
              <a:defRPr b="1"/>
            </a:lvl7pPr>
            <a:lvl8pPr lvl="7" rtl="0">
              <a:spcBef>
                <a:spcPts val="0"/>
              </a:spcBef>
              <a:buNone/>
              <a:defRPr b="1"/>
            </a:lvl8pPr>
            <a:lvl9pPr lvl="8" rtl="0"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subTitle" idx="4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1786275" y="1895025"/>
            <a:ext cx="5938800" cy="121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4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206" name="Shape 206" descr="social_google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550" y="3260550"/>
            <a:ext cx="317418" cy="31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 descr="social_linkedin-0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1550" y="3728718"/>
            <a:ext cx="317418" cy="31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 descr="social_youtube-0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1550" y="4196887"/>
            <a:ext cx="317418" cy="31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 descr="social_facebook-01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2125" y="3260550"/>
            <a:ext cx="317418" cy="31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 descr="social_twitter-01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2125" y="3728718"/>
            <a:ext cx="317418" cy="31741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>
            <a:spLocks noGrp="1"/>
          </p:cNvSpPr>
          <p:nvPr>
            <p:ph type="subTitle" idx="1"/>
          </p:nvPr>
        </p:nvSpPr>
        <p:spPr>
          <a:xfrm>
            <a:off x="2276725" y="3264787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subTitle" idx="2"/>
          </p:nvPr>
        </p:nvSpPr>
        <p:spPr>
          <a:xfrm>
            <a:off x="2276725" y="3732403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3" name="Shape 213"/>
          <p:cNvSpPr txBox="1">
            <a:spLocks noGrp="1"/>
          </p:cNvSpPr>
          <p:nvPr>
            <p:ph type="subTitle" idx="3"/>
          </p:nvPr>
        </p:nvSpPr>
        <p:spPr>
          <a:xfrm>
            <a:off x="2276725" y="4196878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4" name="Shape 214"/>
          <p:cNvSpPr txBox="1">
            <a:spLocks noGrp="1"/>
          </p:cNvSpPr>
          <p:nvPr>
            <p:ph type="subTitle" idx="4"/>
          </p:nvPr>
        </p:nvSpPr>
        <p:spPr>
          <a:xfrm>
            <a:off x="5069150" y="3264787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5" name="Shape 215"/>
          <p:cNvSpPr txBox="1">
            <a:spLocks noGrp="1"/>
          </p:cNvSpPr>
          <p:nvPr>
            <p:ph type="subTitle" idx="5"/>
          </p:nvPr>
        </p:nvSpPr>
        <p:spPr>
          <a:xfrm>
            <a:off x="5069150" y="3732403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08142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45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5260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792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4370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r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ruc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6" name="Shape 176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3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826650" y="1360218"/>
            <a:ext cx="7490700" cy="306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480"/>
              </a:spcBef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15000"/>
              </a:lnSpc>
              <a:spcBef>
                <a:spcPts val="480"/>
              </a:spcBef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800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3" name="Shape 53" descr="logo_interior_black.png"/>
          <p:cNvPicPr preferRelativeResize="0"/>
          <p:nvPr/>
        </p:nvPicPr>
        <p:blipFill rotWithShape="1">
          <a:blip r:embed="rId24">
            <a:alphaModFix/>
          </a:blip>
          <a:srcRect t="396" b="386"/>
          <a:stretch/>
        </p:blipFill>
        <p:spPr>
          <a:xfrm>
            <a:off x="8327450" y="4819525"/>
            <a:ext cx="654674" cy="20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/>
          <p:nvPr/>
        </p:nvSpPr>
        <p:spPr>
          <a:xfrm>
            <a:off x="3361500" y="4733950"/>
            <a:ext cx="2421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GENERAL DISTRIBUTION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700" r:id="rId17"/>
    <p:sldLayoutId id="2147483701" r:id="rId18"/>
    <p:sldLayoutId id="2147483702" r:id="rId19"/>
    <p:sldLayoutId id="2147483703" r:id="rId20"/>
    <p:sldLayoutId id="2147483704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hape 165" descr="logo_larg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2000" y="1505843"/>
            <a:ext cx="1455249" cy="47052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0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releases.ansible.com/ansible-tower/setup-bundle/ansible-tower-setup-bundle-latest.el7.tar.gz" TargetMode="Externa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0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0.emf"/><Relationship Id="rId4" Type="http://schemas.openxmlformats.org/officeDocument/2006/relationships/image" Target="../media/image24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1821825" y="2148420"/>
            <a:ext cx="5943600" cy="685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dirty="0"/>
              <a:t>Ansible and Ansible Tower</a:t>
            </a:r>
            <a:br>
              <a:rPr lang="en-US" dirty="0"/>
            </a:br>
            <a:r>
              <a:rPr lang="en-US" sz="1800" b="0" dirty="0"/>
              <a:t>May 23, 2019</a:t>
            </a:r>
            <a:endParaRPr lang="en" b="0" dirty="0"/>
          </a:p>
        </p:txBody>
      </p:sp>
      <p:sp>
        <p:nvSpPr>
          <p:cNvPr id="231" name="Shape 231"/>
          <p:cNvSpPr txBox="1">
            <a:spLocks noGrp="1"/>
          </p:cNvSpPr>
          <p:nvPr>
            <p:ph type="subTitle" idx="2"/>
          </p:nvPr>
        </p:nvSpPr>
        <p:spPr>
          <a:xfrm>
            <a:off x="75940" y="3125428"/>
            <a:ext cx="2750175" cy="156255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600" dirty="0"/>
              <a:t>Jim Garrett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600" dirty="0"/>
              <a:t>Senior Solution Architect</a:t>
            </a:r>
          </a:p>
          <a:p>
            <a:pPr lvl="0" rtl="0">
              <a:spcBef>
                <a:spcPts val="0"/>
              </a:spcBef>
              <a:buNone/>
            </a:pPr>
            <a:endParaRPr lang="en-US" sz="1600" dirty="0"/>
          </a:p>
          <a:p>
            <a:pPr lvl="0" rtl="0">
              <a:spcBef>
                <a:spcPts val="0"/>
              </a:spcBef>
              <a:buNone/>
            </a:pPr>
            <a:endParaRPr lang="en-US" sz="1600" dirty="0"/>
          </a:p>
          <a:p>
            <a:pPr lvl="0" rtl="0">
              <a:spcBef>
                <a:spcPts val="0"/>
              </a:spcBef>
              <a:buNone/>
            </a:pPr>
            <a:r>
              <a:rPr lang="en-US" sz="1600" dirty="0" err="1"/>
              <a:t>jgarrett@redhat.com</a:t>
            </a:r>
            <a:endParaRPr lang="en-US" sz="1600" dirty="0"/>
          </a:p>
        </p:txBody>
      </p:sp>
      <p:sp>
        <p:nvSpPr>
          <p:cNvPr id="5" name="Shape 231">
            <a:extLst>
              <a:ext uri="{FF2B5EF4-FFF2-40B4-BE49-F238E27FC236}">
                <a16:creationId xmlns:a16="http://schemas.microsoft.com/office/drawing/2014/main" id="{1A48DEFF-D3E4-E347-984B-9AD0B7D48471}"/>
              </a:ext>
            </a:extLst>
          </p:cNvPr>
          <p:cNvSpPr txBox="1">
            <a:spLocks/>
          </p:cNvSpPr>
          <p:nvPr/>
        </p:nvSpPr>
        <p:spPr>
          <a:xfrm>
            <a:off x="2638555" y="3125428"/>
            <a:ext cx="2949459" cy="1562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-US" sz="1600" dirty="0"/>
              <a:t>Richard Abdullah</a:t>
            </a:r>
          </a:p>
          <a:p>
            <a:r>
              <a:rPr lang="en-US" sz="1600" dirty="0"/>
              <a:t>Solutions and Innovation Consultant</a:t>
            </a:r>
          </a:p>
          <a:p>
            <a:endParaRPr lang="en-US" sz="1600" dirty="0"/>
          </a:p>
          <a:p>
            <a:r>
              <a:rPr lang="en-US" sz="1600" dirty="0" err="1"/>
              <a:t>richard.abdullah@axcelinno.io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4CAB91-D700-324D-9538-48EEC14AA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510" y="1512680"/>
            <a:ext cx="456923" cy="459727"/>
          </a:xfrm>
          <a:prstGeom prst="rect">
            <a:avLst/>
          </a:prstGeom>
        </p:spPr>
      </p:pic>
      <p:sp>
        <p:nvSpPr>
          <p:cNvPr id="8" name="Shape 230">
            <a:extLst>
              <a:ext uri="{FF2B5EF4-FFF2-40B4-BE49-F238E27FC236}">
                <a16:creationId xmlns:a16="http://schemas.microsoft.com/office/drawing/2014/main" id="{EECB1786-3235-6147-A98B-D045C4940B5E}"/>
              </a:ext>
            </a:extLst>
          </p:cNvPr>
          <p:cNvSpPr txBox="1">
            <a:spLocks/>
          </p:cNvSpPr>
          <p:nvPr/>
        </p:nvSpPr>
        <p:spPr>
          <a:xfrm>
            <a:off x="5802433" y="1304277"/>
            <a:ext cx="1962992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>
              <a:buClr>
                <a:schemeClr val="dk1"/>
              </a:buClr>
              <a:buSzPct val="45833"/>
              <a:buFont typeface="Arial"/>
              <a:buNone/>
            </a:pPr>
            <a:r>
              <a:rPr lang="en-US" sz="2000" b="0" dirty="0" err="1"/>
              <a:t>Axcelinno</a:t>
            </a:r>
            <a:endParaRPr lang="en" sz="2000" b="0" dirty="0"/>
          </a:p>
        </p:txBody>
      </p:sp>
      <p:sp>
        <p:nvSpPr>
          <p:cNvPr id="9" name="Shape 231">
            <a:extLst>
              <a:ext uri="{FF2B5EF4-FFF2-40B4-BE49-F238E27FC236}">
                <a16:creationId xmlns:a16="http://schemas.microsoft.com/office/drawing/2014/main" id="{E6E51941-39E5-B044-8DE4-9EC192A45166}"/>
              </a:ext>
            </a:extLst>
          </p:cNvPr>
          <p:cNvSpPr txBox="1">
            <a:spLocks/>
          </p:cNvSpPr>
          <p:nvPr/>
        </p:nvSpPr>
        <p:spPr>
          <a:xfrm>
            <a:off x="5708653" y="3125427"/>
            <a:ext cx="2949459" cy="1562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-US" sz="1600" dirty="0"/>
              <a:t>Dee Ray</a:t>
            </a:r>
          </a:p>
          <a:p>
            <a:r>
              <a:rPr lang="en-US" sz="1600" dirty="0"/>
              <a:t>Solutions and Innovation Consultant</a:t>
            </a:r>
          </a:p>
          <a:p>
            <a:endParaRPr lang="en-US" sz="1600" dirty="0"/>
          </a:p>
          <a:p>
            <a:r>
              <a:rPr lang="en-US" sz="1600" dirty="0" err="1"/>
              <a:t>dee.ray@axcelinno.io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774C5D-FC8A-4363-8947-013264942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866507"/>
            <a:ext cx="9144000" cy="1410486"/>
          </a:xfrm>
        </p:spPr>
        <p:txBody>
          <a:bodyPr/>
          <a:lstStyle/>
          <a:p>
            <a:pPr algn="ctr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rabdullahgithub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/ansible-workshop-master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39A292-054F-4FA1-AE12-BCA46453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Location</a:t>
            </a:r>
          </a:p>
        </p:txBody>
      </p:sp>
    </p:spTree>
    <p:extLst>
      <p:ext uri="{BB962C8B-B14F-4D97-AF65-F5344CB8AC3E}">
        <p14:creationId xmlns:p14="http://schemas.microsoft.com/office/powerpoint/2010/main" val="940368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1 : </a:t>
            </a:r>
            <a:r>
              <a:rPr lang="en-US" sz="4000" dirty="0" err="1"/>
              <a:t>Ansible_Install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7610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512466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Simplicity – Command Line</a:t>
            </a:r>
          </a:p>
        </p:txBody>
      </p:sp>
      <p:pic>
        <p:nvPicPr>
          <p:cNvPr id="49" name="Shape 485"/>
          <p:cNvPicPr preferRelativeResize="0"/>
          <p:nvPr/>
        </p:nvPicPr>
        <p:blipFill rotWithShape="1">
          <a:blip r:embed="rId2">
            <a:alphaModFix/>
          </a:blip>
          <a:srcRect t="5970"/>
          <a:stretch/>
        </p:blipFill>
        <p:spPr>
          <a:xfrm>
            <a:off x="170822" y="608967"/>
            <a:ext cx="8802356" cy="400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CEB77D-F168-4659-891F-32F9F499EE54}"/>
              </a:ext>
            </a:extLst>
          </p:cNvPr>
          <p:cNvSpPr txBox="1"/>
          <p:nvPr/>
        </p:nvSpPr>
        <p:spPr>
          <a:xfrm>
            <a:off x="2762851" y="3978502"/>
            <a:ext cx="3618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 ansible all -m ping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11463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442127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Simplicity - playbook</a:t>
            </a:r>
          </a:p>
        </p:txBody>
      </p:sp>
      <p:pic>
        <p:nvPicPr>
          <p:cNvPr id="4" name="Shape 494"/>
          <p:cNvPicPr preferRelativeResize="0"/>
          <p:nvPr/>
        </p:nvPicPr>
        <p:blipFill rotWithShape="1">
          <a:blip r:embed="rId3">
            <a:alphaModFix/>
          </a:blip>
          <a:srcRect t="8981" b="9365"/>
          <a:stretch/>
        </p:blipFill>
        <p:spPr>
          <a:xfrm>
            <a:off x="0" y="449663"/>
            <a:ext cx="9144000" cy="377029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278F63-AFA3-43E6-A59B-20A54A8802C7}"/>
              </a:ext>
            </a:extLst>
          </p:cNvPr>
          <p:cNvSpPr txBox="1"/>
          <p:nvPr/>
        </p:nvSpPr>
        <p:spPr>
          <a:xfrm>
            <a:off x="818495" y="4219955"/>
            <a:ext cx="7157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 ansible-playbook </a:t>
            </a:r>
            <a:r>
              <a:rPr lang="en-US" sz="2800" b="1" dirty="0" err="1"/>
              <a:t>simple_playbook.yml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70460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Inventory file example</a:t>
            </a:r>
          </a:p>
        </p:txBody>
      </p:sp>
      <p:sp>
        <p:nvSpPr>
          <p:cNvPr id="5" name="Shape 503"/>
          <p:cNvSpPr txBox="1">
            <a:spLocks/>
          </p:cNvSpPr>
          <p:nvPr/>
        </p:nvSpPr>
        <p:spPr>
          <a:xfrm>
            <a:off x="1371600" y="1371601"/>
            <a:ext cx="5943600" cy="3257550"/>
          </a:xfrm>
          <a:prstGeom prst="rect">
            <a:avLst/>
          </a:prstGeom>
          <a:noFill/>
          <a:ln>
            <a:noFill/>
          </a:ln>
        </p:spPr>
        <p:txBody>
          <a:bodyPr lIns="114038" tIns="114038" rIns="114038" bIns="114038" anchor="t" anchorCtr="0">
            <a:noAutofit/>
          </a:bodyPr>
          <a:lstStyle>
            <a:lvl1pPr marL="342891" indent="-342891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32" indent="-285744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2971" indent="-228594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160" indent="-228594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349" indent="-228594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None/>
            </a:pPr>
            <a:r>
              <a:rPr lang="en" sz="1800" b="1" dirty="0">
                <a:solidFill>
                  <a:srgbClr val="404040"/>
                </a:solidFill>
              </a:rPr>
              <a:t>[web]</a:t>
            </a:r>
            <a:br>
              <a:rPr lang="en" sz="1800" b="1" dirty="0">
                <a:solidFill>
                  <a:srgbClr val="404040"/>
                </a:solidFill>
              </a:rPr>
            </a:br>
            <a:r>
              <a:rPr lang="en-US" sz="1800" b="1" dirty="0">
                <a:solidFill>
                  <a:srgbClr val="404040"/>
                </a:solidFill>
              </a:rPr>
              <a:t>r2d2</a:t>
            </a:r>
            <a:r>
              <a:rPr lang="en" sz="1800" b="1" dirty="0">
                <a:solidFill>
                  <a:srgbClr val="404040"/>
                </a:solidFill>
              </a:rPr>
              <a:t>.example.com</a:t>
            </a:r>
            <a:br>
              <a:rPr lang="en" sz="1800" b="1" dirty="0">
                <a:solidFill>
                  <a:srgbClr val="404040"/>
                </a:solidFill>
              </a:rPr>
            </a:br>
            <a:r>
              <a:rPr lang="en-US" sz="1800" b="1" dirty="0">
                <a:solidFill>
                  <a:srgbClr val="404040"/>
                </a:solidFill>
              </a:rPr>
              <a:t>c3po</a:t>
            </a:r>
            <a:r>
              <a:rPr lang="en" sz="1800" b="1" dirty="0">
                <a:solidFill>
                  <a:srgbClr val="404040"/>
                </a:solidFill>
              </a:rPr>
              <a:t>.example.com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None/>
            </a:pPr>
            <a:br>
              <a:rPr lang="en" sz="1800" b="1" dirty="0">
                <a:solidFill>
                  <a:srgbClr val="404040"/>
                </a:solidFill>
              </a:rPr>
            </a:br>
            <a:r>
              <a:rPr lang="en" sz="1800" b="1" dirty="0">
                <a:solidFill>
                  <a:srgbClr val="404040"/>
                </a:solidFill>
              </a:rPr>
              <a:t>[dbservers]</a:t>
            </a:r>
            <a:br>
              <a:rPr lang="en" sz="1800" b="1" dirty="0">
                <a:solidFill>
                  <a:srgbClr val="404040"/>
                </a:solidFill>
              </a:rPr>
            </a:br>
            <a:r>
              <a:rPr lang="en" sz="1800" b="1" dirty="0">
                <a:solidFill>
                  <a:srgbClr val="404040"/>
                </a:solidFill>
              </a:rPr>
              <a:t>mysql.example.com</a:t>
            </a:r>
            <a:br>
              <a:rPr lang="en" sz="1800" b="1" dirty="0">
                <a:solidFill>
                  <a:srgbClr val="404040"/>
                </a:solidFill>
              </a:rPr>
            </a:br>
            <a:r>
              <a:rPr lang="en" sz="1800" b="1" dirty="0">
                <a:solidFill>
                  <a:srgbClr val="404040"/>
                </a:solidFill>
              </a:rPr>
              <a:t>postgre.example.com</a:t>
            </a:r>
          </a:p>
        </p:txBody>
      </p:sp>
      <p:pic>
        <p:nvPicPr>
          <p:cNvPr id="4" name="Shape 5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4075" y="1389889"/>
            <a:ext cx="3213783" cy="21970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8502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7695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- hosts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50" b="1" dirty="0">
                <a:latin typeface="Courier New"/>
                <a:ea typeface="Courier New"/>
                <a:cs typeface="Courier New"/>
                <a:sym typeface="Courier New"/>
              </a:rPr>
              <a:t>hosts:</a:t>
            </a:r>
            <a:r>
              <a:rPr lang="en" sz="105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1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web</a:t>
            </a:r>
            <a:endParaRPr lang="en" sz="105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7075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- Variables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8186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– remote user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</a:t>
            </a:r>
            <a:r>
              <a:rPr lang="en" sz="15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root</a:t>
            </a:r>
            <a:endParaRPr lang="en" sz="105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1601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- Tasks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</a:t>
            </a:r>
            <a:r>
              <a:rPr lang="en" sz="18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install httpd</a:t>
            </a:r>
            <a:endParaRPr lang="en" sz="105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0502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1207649" y="26484"/>
            <a:ext cx="6516853" cy="632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What You Will Learn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269966" y="646160"/>
            <a:ext cx="8691154" cy="36934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Ansible and The Ansible Way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Ansible Works and its Key 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Ad-Hoc Commands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Playbook Basics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Reuse and Redistribution of Ansible Content with Roles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Ansible Tower</a:t>
            </a:r>
          </a:p>
        </p:txBody>
      </p:sp>
    </p:spTree>
    <p:extLst>
      <p:ext uri="{BB962C8B-B14F-4D97-AF65-F5344CB8AC3E}">
        <p14:creationId xmlns:p14="http://schemas.microsoft.com/office/powerpoint/2010/main" val="259107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- Tasks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</a:t>
            </a:r>
            <a:r>
              <a:rPr lang="en" sz="18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write the apache config file     </a:t>
            </a:r>
            <a:endParaRPr lang="en" sz="105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9431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- Tasks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</a:t>
            </a:r>
            <a:r>
              <a:rPr lang="en" sz="18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start httpd</a:t>
            </a:r>
            <a:endParaRPr lang="en" sz="105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2560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-68580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at scale</a:t>
            </a:r>
          </a:p>
        </p:txBody>
      </p:sp>
      <p:pic>
        <p:nvPicPr>
          <p:cNvPr id="5" name="Shape 519" descr="43-ansible-multi-node-deployment-workflow2.png"/>
          <p:cNvPicPr preferRelativeResize="0"/>
          <p:nvPr/>
        </p:nvPicPr>
        <p:blipFill rotWithShape="1">
          <a:blip r:embed="rId3">
            <a:alphaModFix/>
          </a:blip>
          <a:srcRect l="-4960" r="4960"/>
          <a:stretch/>
        </p:blipFill>
        <p:spPr>
          <a:xfrm>
            <a:off x="-391886" y="342900"/>
            <a:ext cx="9535886" cy="395151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E8D648-867B-4763-BD31-202C77B80555}"/>
              </a:ext>
            </a:extLst>
          </p:cNvPr>
          <p:cNvSpPr txBox="1"/>
          <p:nvPr/>
        </p:nvSpPr>
        <p:spPr>
          <a:xfrm>
            <a:off x="818495" y="4219955"/>
            <a:ext cx="7157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 ansible-playbook </a:t>
            </a:r>
            <a:r>
              <a:rPr lang="en-US" sz="2800" b="1" dirty="0" err="1"/>
              <a:t>simple_playbook.yml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82857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7D9B1F-502B-45F9-B1C6-92BDD7CE7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2401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3AD339-71BC-4E73-8C62-EB14B70F8506}"/>
              </a:ext>
            </a:extLst>
          </p:cNvPr>
          <p:cNvSpPr txBox="1"/>
          <p:nvPr/>
        </p:nvSpPr>
        <p:spPr>
          <a:xfrm>
            <a:off x="2762851" y="4240112"/>
            <a:ext cx="3618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 ansible all -m ping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21527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06BBF5-657F-444B-BC55-40B3DA760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1299"/>
            <a:ext cx="9144000" cy="392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29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F80656-AC32-4B31-96A2-0FE556B13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724"/>
            <a:ext cx="9144000" cy="378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09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10308D-D354-425A-AF28-5A7694FCB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5" y="170330"/>
            <a:ext cx="7205469" cy="446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50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A19926-26BE-4DE3-A4BF-D00F3E91C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71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FC9886-1153-4371-9FA4-C59686ECD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64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88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2 :</a:t>
            </a:r>
            <a:r>
              <a:rPr lang="en-US" sz="4000" dirty="0" err="1"/>
              <a:t>Adhoc_Commands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31712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51FDCC-E35E-4CFE-BF5C-8C9AA0D10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8" y="78874"/>
            <a:ext cx="8937343" cy="4674101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140669D5-52E6-4A38-A2D7-077C905D6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28" y="0"/>
            <a:ext cx="7772400" cy="10287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dirty="0">
                <a:solidFill>
                  <a:schemeClr val="tx1"/>
                </a:solidFill>
                <a:ea typeface="+mj-ea"/>
                <a:cs typeface="+mj-cs"/>
              </a:rPr>
              <a:t>WHAT IS </a:t>
            </a:r>
            <a:r>
              <a:rPr lang="en-US" sz="3200" b="1" dirty="0">
                <a:solidFill>
                  <a:srgbClr val="FF0000"/>
                </a:solidFill>
                <a:ea typeface="+mj-ea"/>
                <a:cs typeface="+mj-cs"/>
              </a:rPr>
              <a:t>ANSIBLE</a:t>
            </a:r>
            <a:r>
              <a:rPr lang="en-US" sz="3200" dirty="0">
                <a:solidFill>
                  <a:schemeClr val="accent6"/>
                </a:solidFill>
                <a:ea typeface="+mj-ea"/>
                <a:cs typeface="+mj-cs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ED4496-6D59-4CF6-B195-00C826E954BE}"/>
              </a:ext>
            </a:extLst>
          </p:cNvPr>
          <p:cNvSpPr txBox="1"/>
          <p:nvPr/>
        </p:nvSpPr>
        <p:spPr>
          <a:xfrm>
            <a:off x="362607" y="1497724"/>
            <a:ext cx="4836580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Automation Engine</a:t>
            </a:r>
          </a:p>
          <a:p>
            <a:endParaRPr lang="en-US" sz="2800" dirty="0"/>
          </a:p>
          <a:p>
            <a:r>
              <a:rPr lang="en-US" sz="2800" dirty="0"/>
              <a:t>IT Infrastructure</a:t>
            </a:r>
          </a:p>
          <a:p>
            <a:endParaRPr lang="en-US" sz="2800" dirty="0"/>
          </a:p>
          <a:p>
            <a:r>
              <a:rPr lang="en-US" sz="2800" dirty="0"/>
              <a:t>Networks - F5, Arista, Cisco, </a:t>
            </a:r>
          </a:p>
          <a:p>
            <a:r>
              <a:rPr lang="en-US" sz="2800" dirty="0"/>
              <a:t>Juniper, Open </a:t>
            </a:r>
            <a:r>
              <a:rPr lang="en-US" sz="2800" dirty="0" err="1"/>
              <a:t>Vswitch</a:t>
            </a:r>
            <a:endParaRPr lang="en-US" sz="2800" dirty="0"/>
          </a:p>
          <a:p>
            <a:r>
              <a:rPr lang="en-US" sz="2800" dirty="0"/>
              <a:t>VYOS, others</a:t>
            </a:r>
          </a:p>
        </p:txBody>
      </p:sp>
    </p:spTree>
    <p:extLst>
      <p:ext uri="{BB962C8B-B14F-4D97-AF65-F5344CB8AC3E}">
        <p14:creationId xmlns:p14="http://schemas.microsoft.com/office/powerpoint/2010/main" val="189067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359A7F-7E6D-4B0B-9E2F-7F0951528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0255"/>
            <a:ext cx="9144000" cy="416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26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9C3AFB-0ED7-4F47-BE24-6D3D24871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5379"/>
            <a:ext cx="9144000" cy="353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011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94E70E-530B-432B-9CA4-E7CA7CB0A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436"/>
            <a:ext cx="9144000" cy="459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2761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4722E1-C03A-4627-B374-D4821F093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4832"/>
            <a:ext cx="9144000" cy="241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531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CE1E0B-4EA7-448A-861A-4DD47F13B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69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17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3 : </a:t>
            </a:r>
            <a:r>
              <a:rPr lang="en-US" sz="4000" dirty="0" err="1"/>
              <a:t>Simple_Playbook</a:t>
            </a:r>
            <a:r>
              <a:rPr lang="en-US" sz="4000" dirty="0"/>
              <a:t> (</a:t>
            </a:r>
            <a:r>
              <a:rPr lang="en-US" sz="4000" dirty="0" err="1"/>
              <a:t>nginx</a:t>
            </a:r>
            <a:r>
              <a:rPr lang="en-US" sz="4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02763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7F0A8A-814E-4F60-A78B-A5F9378F9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972"/>
            <a:ext cx="9144000" cy="390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2038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4 : </a:t>
            </a:r>
            <a:r>
              <a:rPr lang="en-US" sz="4000" dirty="0" err="1"/>
              <a:t>Basic_Playbook</a:t>
            </a:r>
            <a:r>
              <a:rPr lang="en-US" sz="4000" dirty="0"/>
              <a:t> (a more practical playbook)</a:t>
            </a:r>
          </a:p>
        </p:txBody>
      </p:sp>
    </p:spTree>
    <p:extLst>
      <p:ext uri="{BB962C8B-B14F-4D97-AF65-F5344CB8AC3E}">
        <p14:creationId xmlns:p14="http://schemas.microsoft.com/office/powerpoint/2010/main" val="1755815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9C9FC0-9961-4668-99AA-72212C1017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1401" y="819620"/>
            <a:ext cx="8651631" cy="3822718"/>
          </a:xfrm>
        </p:spPr>
        <p:txBody>
          <a:bodyPr/>
          <a:lstStyle/>
          <a:p>
            <a:pPr>
              <a:buNone/>
            </a:pPr>
            <a:r>
              <a:rPr lang="en-US" sz="2000" dirty="0"/>
              <a:t>Roles are a packages of closely related Ansible content that can be shared more easily than plays alone.</a:t>
            </a:r>
          </a:p>
          <a:p>
            <a:pPr>
              <a:buNone/>
            </a:pPr>
            <a:endParaRPr lang="en-US" sz="2000" dirty="0"/>
          </a:p>
          <a:p>
            <a:pPr marL="342900" indent="-342900"/>
            <a:r>
              <a:rPr lang="en-US" sz="2000" dirty="0"/>
              <a:t>Improves readability and maintainability of complex plays</a:t>
            </a:r>
          </a:p>
          <a:p>
            <a:pPr marL="342900" indent="-342900"/>
            <a:r>
              <a:rPr lang="en-US" sz="2000" dirty="0"/>
              <a:t>Eases sharing, reuse and standardization of automation processes</a:t>
            </a:r>
          </a:p>
          <a:p>
            <a:pPr marL="342900" indent="-342900"/>
            <a:r>
              <a:rPr lang="en-US" sz="2000" dirty="0"/>
              <a:t>Enables Ansible content to exist independently of playbooks, projects -- even organizations</a:t>
            </a:r>
          </a:p>
          <a:p>
            <a:pPr marL="342900" indent="-342900"/>
            <a:r>
              <a:rPr lang="en-US" sz="2000" dirty="0"/>
              <a:t>Provides functional conveniences such as file path resolution and default values</a:t>
            </a:r>
          </a:p>
          <a:p>
            <a:pPr>
              <a:buNone/>
            </a:pP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21F53C-D140-47C6-9C2F-DB4BC1382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5314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Roles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0432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DA20B5-7BA7-4F4A-8EF2-21B19034F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62708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Project with Embedded Roles Example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3AC074-9207-4287-A84B-C337F68DE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708"/>
            <a:ext cx="9144000" cy="416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50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US" sz="1500" dirty="0">
                <a:solidFill>
                  <a:schemeClr val="tx1"/>
                </a:solidFill>
                <a:ea typeface="+mj-ea"/>
                <a:cs typeface="+mj-cs"/>
              </a:rPr>
              <a:t>WHAT IS </a:t>
            </a:r>
            <a:r>
              <a:rPr lang="en-US" sz="1500" b="1" dirty="0">
                <a:solidFill>
                  <a:srgbClr val="FF0000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?</a:t>
            </a:r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685800" y="1143001"/>
            <a:ext cx="4591594" cy="28574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It’s an automation engine - </a:t>
            </a:r>
            <a:r>
              <a:rPr lang="en-US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</a:t>
            </a:r>
          </a:p>
          <a:p>
            <a:endParaRPr lang="en-US" sz="1500" dirty="0">
              <a:solidFill>
                <a:schemeClr val="tx2"/>
              </a:solidFill>
              <a:latin typeface="Overpass" charset="0"/>
              <a:ea typeface="Overpass" charset="0"/>
              <a:cs typeface="Overpass" charset="0"/>
            </a:endParaRPr>
          </a:p>
          <a:p>
            <a:pPr marL="0" indent="0">
              <a:buNone/>
            </a:pPr>
            <a:endParaRPr lang="en-US" sz="1500" dirty="0">
              <a:latin typeface="Overpass" charset="0"/>
              <a:ea typeface="Overpass" charset="0"/>
              <a:cs typeface="Overpass" charset="0"/>
            </a:endParaRPr>
          </a:p>
        </p:txBody>
      </p:sp>
      <p:pic>
        <p:nvPicPr>
          <p:cNvPr id="14" name="Picture 13" descr="tower-screen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600" y="2145573"/>
            <a:ext cx="3349442" cy="2571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0"/>
            <a:ext cx="1087344" cy="638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2094" y="2061865"/>
            <a:ext cx="2991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Automate What????</a:t>
            </a:r>
          </a:p>
        </p:txBody>
      </p:sp>
    </p:spTree>
    <p:extLst>
      <p:ext uri="{BB962C8B-B14F-4D97-AF65-F5344CB8AC3E}">
        <p14:creationId xmlns:p14="http://schemas.microsoft.com/office/powerpoint/2010/main" val="137919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277AA1-CAD9-4F59-BA02-B09AB1D3A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1294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Project with Embedded Roles Example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AE76BE-2E00-4102-A724-727C2DB3B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7453"/>
            <a:ext cx="9144000" cy="266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812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5 : Roles</a:t>
            </a:r>
          </a:p>
        </p:txBody>
      </p:sp>
    </p:spTree>
    <p:extLst>
      <p:ext uri="{BB962C8B-B14F-4D97-AF65-F5344CB8AC3E}">
        <p14:creationId xmlns:p14="http://schemas.microsoft.com/office/powerpoint/2010/main" val="13715990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665B58-157A-4378-BA8C-9FC1F2069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/>
            <a:r>
              <a:rPr lang="en-US" sz="2000" b="1" dirty="0"/>
              <a:t>It's easy to get started</a:t>
            </a:r>
            <a:br>
              <a:rPr lang="en-US" sz="2000" dirty="0"/>
            </a:br>
            <a:r>
              <a:rPr lang="en-US" sz="2000" dirty="0"/>
              <a:t>ansible.com/get-started</a:t>
            </a:r>
          </a:p>
          <a:p>
            <a:pPr marL="285750" indent="-285750"/>
            <a:r>
              <a:rPr lang="en-US" sz="2000" b="1" dirty="0"/>
              <a:t>Join the Ansible community</a:t>
            </a:r>
            <a:br>
              <a:rPr lang="en-US" sz="2000" dirty="0"/>
            </a:br>
            <a:r>
              <a:rPr lang="en-US" sz="2000" dirty="0"/>
              <a:t>ansible.com/community</a:t>
            </a:r>
          </a:p>
          <a:p>
            <a:pPr marL="285750" indent="-285750"/>
            <a:r>
              <a:rPr lang="en-US" sz="2000" b="1" dirty="0"/>
              <a:t>Would you like to learn a lot more?</a:t>
            </a:r>
            <a:br>
              <a:rPr lang="en-US" sz="2000" dirty="0"/>
            </a:br>
            <a:r>
              <a:rPr lang="en-US" sz="2000" dirty="0"/>
              <a:t>redhat.com/</a:t>
            </a:r>
            <a:r>
              <a:rPr lang="en-US" sz="2000" dirty="0" err="1"/>
              <a:t>en</a:t>
            </a:r>
            <a:r>
              <a:rPr lang="en-US" sz="2000" dirty="0"/>
              <a:t>/services/training/do407-automation-ansible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D5B8E1-01CE-42AF-9B24-13AA7BAE5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Next Steps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3583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Introduction to Ansible Tower</a:t>
            </a:r>
          </a:p>
        </p:txBody>
      </p:sp>
    </p:spTree>
    <p:extLst>
      <p:ext uri="{BB962C8B-B14F-4D97-AF65-F5344CB8AC3E}">
        <p14:creationId xmlns:p14="http://schemas.microsoft.com/office/powerpoint/2010/main" val="37271895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6FA1BF-42F2-47F7-9878-D69CE63F7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602901"/>
            <a:ext cx="7490700" cy="3999244"/>
          </a:xfrm>
        </p:spPr>
        <p:txBody>
          <a:bodyPr/>
          <a:lstStyle/>
          <a:p>
            <a:pPr marL="342900" indent="-342900"/>
            <a:r>
              <a:rPr lang="en-US" sz="2000" dirty="0"/>
              <a:t>What is Ansible Tower</a:t>
            </a:r>
          </a:p>
          <a:p>
            <a:pPr marL="342900" indent="-342900"/>
            <a:r>
              <a:rPr lang="en-US" sz="2000" dirty="0"/>
              <a:t>How Ansible Tower Works</a:t>
            </a:r>
          </a:p>
          <a:p>
            <a:pPr marL="342900" indent="-342900"/>
            <a:r>
              <a:rPr lang="en-US" sz="2000" dirty="0"/>
              <a:t>Installing Ansible Tower</a:t>
            </a:r>
          </a:p>
          <a:p>
            <a:pPr marL="342900" indent="-342900"/>
            <a:r>
              <a:rPr lang="en-US" sz="2000" dirty="0"/>
              <a:t>Key Features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0639F9-A87D-4589-BDFF-8C8ADA98B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02901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What You Will Learn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8069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61E9A7-681C-45C7-B147-A269401FB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1241651"/>
            <a:ext cx="7490700" cy="3360494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Ansible Tower is an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enterprise framework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controlling, securing and managing your Ansible automation – with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and RESTful API</a:t>
            </a:r>
          </a:p>
          <a:p>
            <a:pPr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Role-based access control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keeps environments secure, and teams efficient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Non-privileged users can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safely deploy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entire applications with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push-button deployment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access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Ansible automations are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centrally logged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ensuring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 auditability and compliance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67B958-7ED8-4651-A831-D8250DF7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71343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What is Ansible Tower?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9891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837B74-948B-4FDD-BED6-4D5A43FA2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5314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Platform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BB9798-FEB6-4550-97C4-4973B3AE0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8" y="510166"/>
            <a:ext cx="9118532" cy="422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329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45BD57-AFCF-4E26-83A7-DBB80C15C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1294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Installing Ansible Tower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07A3B7-6F0F-40CD-958F-CAACAD27BF00}"/>
              </a:ext>
            </a:extLst>
          </p:cNvPr>
          <p:cNvSpPr txBox="1"/>
          <p:nvPr/>
        </p:nvSpPr>
        <p:spPr>
          <a:xfrm>
            <a:off x="180870" y="694313"/>
            <a:ext cx="862148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Download the latest Ansible Tower package</a:t>
            </a:r>
          </a:p>
          <a:p>
            <a:r>
              <a:rPr lang="en-US" b="1" dirty="0"/>
              <a:t>$ curl -O </a:t>
            </a:r>
            <a:r>
              <a:rPr lang="en-US" b="1" dirty="0">
                <a:hlinkClick r:id="rId2"/>
              </a:rPr>
              <a:t>https://releases.ansible.com/ansible-tower/setup-bundle/ansible-tower-setup-bundle-latest.el7.tar.gz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Untar</a:t>
            </a:r>
            <a:r>
              <a:rPr lang="en-US" dirty="0"/>
              <a:t> and unzip the package file</a:t>
            </a:r>
          </a:p>
          <a:p>
            <a:r>
              <a:rPr lang="en-US" b="1" dirty="0"/>
              <a:t>$ tar </a:t>
            </a:r>
            <a:r>
              <a:rPr lang="en-US" b="1" dirty="0" err="1"/>
              <a:t>xvfz</a:t>
            </a:r>
            <a:r>
              <a:rPr lang="en-US" b="1" dirty="0"/>
              <a:t> /</a:t>
            </a:r>
            <a:r>
              <a:rPr lang="en-US" b="1" dirty="0" err="1"/>
              <a:t>tmp</a:t>
            </a:r>
            <a:r>
              <a:rPr lang="en-US" b="1" dirty="0"/>
              <a:t>/ansible-tower-setup-</a:t>
            </a:r>
            <a:r>
              <a:rPr lang="en-US" dirty="0"/>
              <a:t> (Name of tar file that was downloaded)*</a:t>
            </a:r>
          </a:p>
          <a:p>
            <a:endParaRPr lang="en-US" dirty="0"/>
          </a:p>
          <a:p>
            <a:r>
              <a:rPr lang="en-US" dirty="0"/>
              <a:t>Change directories into the ansible tower package</a:t>
            </a:r>
          </a:p>
          <a:p>
            <a:r>
              <a:rPr lang="en-US" b="1" dirty="0"/>
              <a:t>$ cd /</a:t>
            </a:r>
            <a:r>
              <a:rPr lang="en-US" b="1" dirty="0" err="1"/>
              <a:t>tmp</a:t>
            </a:r>
            <a:r>
              <a:rPr lang="en-US" b="1" dirty="0"/>
              <a:t>/ansible-tower-setup</a:t>
            </a:r>
          </a:p>
          <a:p>
            <a:endParaRPr lang="en-US" b="1" dirty="0"/>
          </a:p>
          <a:p>
            <a:r>
              <a:rPr lang="en-US" dirty="0"/>
              <a:t>Using an editor of your choice, open the inventory file</a:t>
            </a:r>
          </a:p>
          <a:p>
            <a:r>
              <a:rPr lang="en-US" b="1" dirty="0"/>
              <a:t>$ vi inventory</a:t>
            </a:r>
            <a:endParaRPr lang="en-US" dirty="0"/>
          </a:p>
          <a:p>
            <a:r>
              <a:rPr lang="en-US" dirty="0"/>
              <a:t>Fill a few variables out in an inventory file: </a:t>
            </a:r>
            <a:r>
              <a:rPr lang="en-US" b="1" dirty="0" err="1"/>
              <a:t>admin_password</a:t>
            </a:r>
            <a:r>
              <a:rPr lang="en-US" b="1" dirty="0"/>
              <a:t>, </a:t>
            </a:r>
            <a:r>
              <a:rPr lang="en-US" b="1" dirty="0" err="1"/>
              <a:t>rabbitmq_password</a:t>
            </a:r>
            <a:r>
              <a:rPr lang="en-US" b="1" dirty="0"/>
              <a:t>, </a:t>
            </a:r>
            <a:r>
              <a:rPr lang="en-US" b="1" dirty="0" err="1"/>
              <a:t>pg_password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Run the Ansible Tower setup script</a:t>
            </a:r>
          </a:p>
          <a:p>
            <a:r>
              <a:rPr lang="en-US" b="1" dirty="0"/>
              <a:t>$ </a:t>
            </a:r>
            <a:r>
              <a:rPr lang="en-US" b="1" dirty="0" err="1"/>
              <a:t>sudo</a:t>
            </a:r>
            <a:r>
              <a:rPr lang="en-US" b="1" dirty="0"/>
              <a:t> ./setup.sh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6100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04A73E-C146-4ABB-AC8A-9A5AD790D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713433"/>
            <a:ext cx="7490700" cy="3595718"/>
          </a:xfrm>
        </p:spPr>
        <p:txBody>
          <a:bodyPr/>
          <a:lstStyle/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 Hat Enterprise Linux (RHEL) 7 (and select derivatives), Ubuntu 14.04 64-bit, and Ubuntu 16.04 LTS 64-bit support required (kernel and runtime).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currently supported version of Mozilla Firefox or Google Chrome.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GB RAM minimum (4+ GB RAM highly recommended)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 GB of dedicated hard disk space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9DBD56-26B2-4FB7-B240-B81C16CA3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43095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Server Requirements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925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: Installing Ansible Tower</a:t>
            </a:r>
          </a:p>
        </p:txBody>
      </p:sp>
    </p:spTree>
    <p:extLst>
      <p:ext uri="{BB962C8B-B14F-4D97-AF65-F5344CB8AC3E}">
        <p14:creationId xmlns:p14="http://schemas.microsoft.com/office/powerpoint/2010/main" val="1882362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469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936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3C0A3F-38FE-422C-BD9D-17D3DA84A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552659"/>
            <a:ext cx="7490700" cy="3756492"/>
          </a:xfrm>
        </p:spPr>
        <p:txBody>
          <a:bodyPr/>
          <a:lstStyle/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and User Interface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Base -- Organizations, Teams &amp; Users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Credentials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Inventories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Templates &amp; Jobs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 Based Access Control (RBAC)</a:t>
            </a:r>
          </a:p>
          <a:p>
            <a:pP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A7E10E-6F48-49E7-A0C5-7945AB3DA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5265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Key Features of Ansible Tower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6646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7DF3B4-2FA4-4AAD-A6CF-27E14F4B7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72756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Dashboard and User Interface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9E2F4B-B040-4B83-8E79-7AF9FCBE4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881" y="505808"/>
            <a:ext cx="5807948" cy="417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19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680341-D1D9-461F-B10E-31412A03A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7039" y="683287"/>
            <a:ext cx="7490700" cy="3918857"/>
          </a:xfrm>
        </p:spPr>
        <p:txBody>
          <a:bodyPr/>
          <a:lstStyle/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an account to access Ansible Tower and its services given the permissions granted to it.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logical collection of users, teams, projects, inventories and more. All entities belong to an organization with the exception of users.</a:t>
            </a:r>
          </a:p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provide a means to implement role-based access control schemes and delegate responsibilities across organizations.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BA94F8-E863-46DB-8C8B-2DE7BF95D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83288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User Base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839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E9E1AB-7905-4352-B8D9-E4EA31022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658846"/>
            <a:ext cx="7490700" cy="3812669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Credentials are utilized by Ansible Tower for authentication with various external resources: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machines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run jobs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Syncing with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sources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Importing project content from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 control systems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to and managing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networking devices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 management of various credentials allows end users to leverage a secret without ever exposing that secret to them.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5A51DC-2151-4CBD-8CCC-40CB60FA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82804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Credentials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2957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A65D36-E818-43E8-B944-92B4A3CD4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628702"/>
            <a:ext cx="7490700" cy="3067500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 is a collection of hosts (nodes) with associated data and groupings that Ansible Tower can connect to and manage.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Hosts (nodes)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Inventory-specific data (variables)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 or dynamic sources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9B1FBA-8C05-4380-AE81-E69182358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1294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Inventory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7757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CC24AA-872B-4072-8520-91C8C10AF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528218"/>
            <a:ext cx="7490700" cy="3067500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Project is a logical collection of Ansible Playbooks, represented in Ansible Tower.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manage Playbooks and Playbook directories by placing them in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code management system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supported by Ansible Tower, including Git, Subversion, and Mercurial. 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9D8AE-196C-4B0F-84CD-2411DA9C5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1246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Projects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8481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8FD188-140A-40D3-B945-55D71DFF8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467930"/>
            <a:ext cx="7490700" cy="3067500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job template is a definition and set of parameters for running an Ansible Playbook.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templates are useful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same job many times and encourage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reuse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Ansible Playbook content and collaboration between teams.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4A1D8D-1169-4963-8FF5-72617568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9285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Job Templates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4911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1A2E15-DA53-4D72-A49E-D180E4DD6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job is an instance of Ansible Tower launching an Ansible Playbook against an inventory of hosts.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results can be easily viewed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the standard out for a more in-depth look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24F2A2-6942-4734-B5D0-3CA33785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Jobs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0738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93EEFE-146C-44E1-875B-62AAB88E7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3944" y="688364"/>
            <a:ext cx="7490700" cy="1883386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Role-Based Access Controls (RBAC) are built into Ansible Tower and allow administrators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delegate access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server inventories, organizations, and more. These controls allow Ansible Tower to help you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security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streamline management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your Ansible automation.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77D86C-3910-46D2-A7AE-ECC3B201D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Role Based Access Control (RBAC)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BB71A-32D8-44B6-A168-6A9C475E5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031" y="2166674"/>
            <a:ext cx="3409261" cy="228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091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: Configuring Ansible Tower</a:t>
            </a:r>
          </a:p>
        </p:txBody>
      </p:sp>
    </p:spTree>
    <p:extLst>
      <p:ext uri="{BB962C8B-B14F-4D97-AF65-F5344CB8AC3E}">
        <p14:creationId xmlns:p14="http://schemas.microsoft.com/office/powerpoint/2010/main" val="3228589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WHAT IS </a:t>
            </a:r>
            <a:r>
              <a:rPr lang="en-US" sz="1500" b="1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?</a:t>
            </a:r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685799" y="1143001"/>
            <a:ext cx="4836459" cy="28574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It’s an automation engine - </a:t>
            </a:r>
            <a:r>
              <a:rPr lang="en-US" sz="15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</a:t>
            </a:r>
          </a:p>
          <a:p>
            <a:endParaRPr lang="en-US" sz="15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It’s an automation language - </a:t>
            </a:r>
            <a:r>
              <a:rPr lang="en-US" sz="15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 Playbooks</a:t>
            </a:r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. </a:t>
            </a:r>
          </a:p>
          <a:p>
            <a:endParaRPr lang="en-US" sz="15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Enterprise framework for controlling, securing and managing your automation – </a:t>
            </a:r>
            <a:r>
              <a:rPr lang="en-US" sz="15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 Tower</a:t>
            </a:r>
          </a:p>
          <a:p>
            <a:pPr marL="0" indent="0">
              <a:buNone/>
            </a:pPr>
            <a:endParaRPr lang="en-US" sz="1500" dirty="0">
              <a:latin typeface="Overpass" charset="0"/>
              <a:ea typeface="Overpass" charset="0"/>
              <a:cs typeface="Overpass" charset="0"/>
            </a:endParaRPr>
          </a:p>
        </p:txBody>
      </p:sp>
      <p:pic>
        <p:nvPicPr>
          <p:cNvPr id="14" name="Picture 13" descr="tower-screen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606" y="2235570"/>
            <a:ext cx="3349442" cy="2571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0"/>
            <a:ext cx="1087344" cy="63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5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1CBFAA-3138-48D5-80EB-AE63E97C6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inventory is a script that queries a service, like a cloud provider API or a management application. This data is formatted in an Ansible-specific JSON data structure and is used in lieu of static inventory files.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Groups are generated based on host metadata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source of truth saves time, avoids duplication and reduces human error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and static inventory sources can be used together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081040-34F9-4296-8897-146A43AB7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Dynamic Inventory in Ansible Tower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9023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E3852-D2CB-4CCF-B406-7C62157F7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739232"/>
            <a:ext cx="7490700" cy="3440881"/>
          </a:xfrm>
        </p:spPr>
        <p:txBody>
          <a:bodyPr/>
          <a:lstStyle/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Status Updates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Stream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Notifications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 Jobs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and Track Your Inventory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 Service IT (User Surveys)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Command Execution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External Logging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Multi-Playbook Workflows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F92851-B9C4-4AC8-AA03-2C9BAD5A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More with Ansible Tower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2688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AFF632-3A39-4547-A75F-DE1632B10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3914" y="869868"/>
            <a:ext cx="8166675" cy="3067500"/>
          </a:xfrm>
        </p:spPr>
        <p:txBody>
          <a:bodyPr/>
          <a:lstStyle/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It’s easy to get started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ansible.com/get-started</a:t>
            </a:r>
          </a:p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Ansible Tower for free: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ansible.com/tower-trial</a:t>
            </a:r>
          </a:p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Would you like to learn a lot more?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redhat.com/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/services/training/do409-automation-ansible-ii-ansible-tower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F5B457-EFAA-4BE7-B88E-048DE487E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Next Steps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1578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: Creating and Running</a:t>
            </a:r>
          </a:p>
          <a:p>
            <a:pPr algn="ctr"/>
            <a:r>
              <a:rPr lang="en-US" sz="4000"/>
              <a:t>Job Template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269008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Shape 1173"/>
          <p:cNvSpPr txBox="1">
            <a:spLocks noGrp="1"/>
          </p:cNvSpPr>
          <p:nvPr>
            <p:ph type="title"/>
          </p:nvPr>
        </p:nvSpPr>
        <p:spPr>
          <a:xfrm>
            <a:off x="1786275" y="1895025"/>
            <a:ext cx="5938800" cy="121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THANK YOU</a:t>
            </a:r>
          </a:p>
        </p:txBody>
      </p:sp>
      <p:sp>
        <p:nvSpPr>
          <p:cNvPr id="1174" name="Shape 1174"/>
          <p:cNvSpPr txBox="1">
            <a:spLocks noGrp="1"/>
          </p:cNvSpPr>
          <p:nvPr>
            <p:ph type="subTitle" idx="1"/>
          </p:nvPr>
        </p:nvSpPr>
        <p:spPr>
          <a:xfrm>
            <a:off x="2276725" y="3264787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plus.google.com/+RedHat</a:t>
            </a:r>
          </a:p>
        </p:txBody>
      </p:sp>
      <p:sp>
        <p:nvSpPr>
          <p:cNvPr id="1175" name="Shape 1175"/>
          <p:cNvSpPr txBox="1">
            <a:spLocks noGrp="1"/>
          </p:cNvSpPr>
          <p:nvPr>
            <p:ph type="subTitle" idx="2"/>
          </p:nvPr>
        </p:nvSpPr>
        <p:spPr>
          <a:xfrm>
            <a:off x="2276725" y="3732403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linkedin.com/company/red-hat</a:t>
            </a:r>
          </a:p>
        </p:txBody>
      </p:sp>
      <p:sp>
        <p:nvSpPr>
          <p:cNvPr id="1176" name="Shape 1176"/>
          <p:cNvSpPr txBox="1">
            <a:spLocks noGrp="1"/>
          </p:cNvSpPr>
          <p:nvPr>
            <p:ph type="subTitle" idx="3"/>
          </p:nvPr>
        </p:nvSpPr>
        <p:spPr>
          <a:xfrm>
            <a:off x="2276725" y="4196878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youtube.com/user/RedHatVideos</a:t>
            </a:r>
          </a:p>
        </p:txBody>
      </p:sp>
      <p:sp>
        <p:nvSpPr>
          <p:cNvPr id="1177" name="Shape 1177"/>
          <p:cNvSpPr txBox="1">
            <a:spLocks noGrp="1"/>
          </p:cNvSpPr>
          <p:nvPr>
            <p:ph type="subTitle" idx="4"/>
          </p:nvPr>
        </p:nvSpPr>
        <p:spPr>
          <a:xfrm>
            <a:off x="5069150" y="3264787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facebook.com/redhatinc</a:t>
            </a:r>
          </a:p>
        </p:txBody>
      </p:sp>
      <p:sp>
        <p:nvSpPr>
          <p:cNvPr id="1178" name="Shape 1178"/>
          <p:cNvSpPr txBox="1">
            <a:spLocks noGrp="1"/>
          </p:cNvSpPr>
          <p:nvPr>
            <p:ph type="subTitle" idx="5"/>
          </p:nvPr>
        </p:nvSpPr>
        <p:spPr>
          <a:xfrm>
            <a:off x="5069150" y="3732403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twitter.com/RedHatNews</a:t>
            </a:r>
          </a:p>
        </p:txBody>
      </p:sp>
    </p:spTree>
    <p:extLst>
      <p:ext uri="{BB962C8B-B14F-4D97-AF65-F5344CB8AC3E}">
        <p14:creationId xmlns:p14="http://schemas.microsoft.com/office/powerpoint/2010/main" val="20911503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243359-A623-421A-B17C-BE25BD6B0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43" y="0"/>
            <a:ext cx="7338263" cy="470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75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6"/>
          <p:cNvSpPr>
            <a:spLocks noGrp="1"/>
          </p:cNvSpPr>
          <p:nvPr>
            <p:ph type="title"/>
          </p:nvPr>
        </p:nvSpPr>
        <p:spPr>
          <a:xfrm>
            <a:off x="1165861" y="1052581"/>
            <a:ext cx="2264553" cy="1176269"/>
          </a:xfrm>
        </p:spPr>
        <p:txBody>
          <a:bodyPr>
            <a:normAutofit/>
          </a:bodyPr>
          <a:lstStyle/>
          <a:p>
            <a:pPr algn="ctr"/>
            <a:r>
              <a:rPr lang="en-US" sz="1500" dirty="0">
                <a:solidFill>
                  <a:srgbClr val="5BBDBF"/>
                </a:solidFill>
                <a:latin typeface="Overpass" charset="0"/>
                <a:ea typeface="Overpass" charset="0"/>
                <a:cs typeface="Overpass" charset="0"/>
              </a:rPr>
              <a:t>SIMPLE</a:t>
            </a:r>
          </a:p>
        </p:txBody>
      </p:sp>
      <p:sp>
        <p:nvSpPr>
          <p:cNvPr id="10" name="Title 6"/>
          <p:cNvSpPr txBox="1">
            <a:spLocks/>
          </p:cNvSpPr>
          <p:nvPr/>
        </p:nvSpPr>
        <p:spPr>
          <a:xfrm>
            <a:off x="3334057" y="1089531"/>
            <a:ext cx="2260712" cy="1176269"/>
          </a:xfrm>
          <a:prstGeom prst="rect">
            <a:avLst/>
          </a:prstGeom>
        </p:spPr>
        <p:txBody>
          <a:bodyPr vert="horz" lIns="68580" tIns="34290" rIns="68580" bIns="34290" rtlCol="0" anchor="b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all">
                <a:solidFill>
                  <a:schemeClr val="bg1"/>
                </a:solidFill>
                <a:latin typeface="Open Sans"/>
                <a:ea typeface="+mj-ea"/>
                <a:cs typeface="+mj-cs"/>
              </a:defRPr>
            </a:lvl1pPr>
          </a:lstStyle>
          <a:p>
            <a:pPr algn="ctr"/>
            <a:r>
              <a:rPr lang="en-US" sz="1500" b="0" dirty="0">
                <a:solidFill>
                  <a:srgbClr val="5BBDBF"/>
                </a:solidFill>
                <a:latin typeface="Overpass" charset="0"/>
                <a:ea typeface="Overpass" charset="0"/>
                <a:cs typeface="Overpass" charset="0"/>
              </a:rPr>
              <a:t>POWERFUL</a:t>
            </a:r>
          </a:p>
        </p:txBody>
      </p:sp>
      <p:sp>
        <p:nvSpPr>
          <p:cNvPr id="11" name="Title 6"/>
          <p:cNvSpPr txBox="1">
            <a:spLocks/>
          </p:cNvSpPr>
          <p:nvPr/>
        </p:nvSpPr>
        <p:spPr>
          <a:xfrm>
            <a:off x="5683723" y="1089531"/>
            <a:ext cx="2136089" cy="1176269"/>
          </a:xfrm>
          <a:prstGeom prst="rect">
            <a:avLst/>
          </a:prstGeom>
        </p:spPr>
        <p:txBody>
          <a:bodyPr vert="horz" lIns="68580" tIns="34290" rIns="68580" bIns="34290" rtlCol="0" anchor="b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all">
                <a:solidFill>
                  <a:schemeClr val="bg1"/>
                </a:solidFill>
                <a:latin typeface="Open Sans"/>
                <a:ea typeface="+mj-ea"/>
                <a:cs typeface="+mj-cs"/>
              </a:defRPr>
            </a:lvl1pPr>
          </a:lstStyle>
          <a:p>
            <a:pPr algn="ctr"/>
            <a:r>
              <a:rPr lang="en-US" sz="1500" b="0" dirty="0">
                <a:solidFill>
                  <a:srgbClr val="5BBDBF"/>
                </a:solidFill>
                <a:latin typeface="Overpass" charset="0"/>
                <a:ea typeface="Overpass" charset="0"/>
                <a:cs typeface="Overpass" charset="0"/>
              </a:rPr>
              <a:t>Agentless</a:t>
            </a:r>
          </a:p>
        </p:txBody>
      </p:sp>
      <p:sp>
        <p:nvSpPr>
          <p:cNvPr id="12" name="AutoShape 2"/>
          <p:cNvSpPr>
            <a:spLocks/>
          </p:cNvSpPr>
          <p:nvPr/>
        </p:nvSpPr>
        <p:spPr bwMode="auto">
          <a:xfrm>
            <a:off x="3589830" y="2555677"/>
            <a:ext cx="1938052" cy="180083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8575" tIns="28575" rIns="28575" bIns="28575"/>
          <a:lstStyle/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Configuration management</a:t>
            </a:r>
            <a:endParaRPr lang="en-US" sz="12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App deployment</a:t>
            </a:r>
            <a:endParaRPr lang="en-US" sz="12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Workflow orchestration</a:t>
            </a:r>
            <a:endParaRPr lang="en-US" sz="12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Orchestrate the app lifecycle</a:t>
            </a:r>
            <a:endParaRPr lang="en-US" sz="1200" b="1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3" name="AutoShape 3"/>
          <p:cNvSpPr>
            <a:spLocks/>
          </p:cNvSpPr>
          <p:nvPr/>
        </p:nvSpPr>
        <p:spPr bwMode="auto">
          <a:xfrm>
            <a:off x="1476315" y="2544962"/>
            <a:ext cx="1857743" cy="189666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8575" tIns="28575" rIns="28575" bIns="28575"/>
          <a:lstStyle/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Human readable automation</a:t>
            </a:r>
            <a:endParaRPr lang="en-US" sz="18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No special coding skills needed</a:t>
            </a:r>
            <a:endParaRPr lang="en-US" sz="18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Tasks executed in order</a:t>
            </a:r>
            <a:endParaRPr lang="en-US" sz="18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Get productive quickly</a:t>
            </a:r>
            <a:endParaRPr lang="en-US" sz="1800" b="1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4" name="AutoShape 4"/>
          <p:cNvSpPr>
            <a:spLocks/>
          </p:cNvSpPr>
          <p:nvPr/>
        </p:nvSpPr>
        <p:spPr bwMode="auto">
          <a:xfrm>
            <a:off x="5862925" y="2546152"/>
            <a:ext cx="1905000" cy="1895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8575" tIns="28575" rIns="28575" bIns="28575"/>
          <a:lstStyle/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Agentless architecture</a:t>
            </a: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Uses </a:t>
            </a:r>
            <a:r>
              <a:rPr lang="en-US" sz="1200" dirty="0" err="1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OpenSSH</a:t>
            </a: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 &amp; </a:t>
            </a:r>
            <a:r>
              <a:rPr lang="en-US" sz="1200" dirty="0" err="1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WinRM</a:t>
            </a:r>
            <a:endParaRPr lang="en-US" sz="12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More efficient &amp; more secure</a:t>
            </a:r>
            <a:endParaRPr lang="en-US" sz="1200" b="1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3305482" y="1714500"/>
            <a:ext cx="0" cy="2049066"/>
          </a:xfrm>
          <a:prstGeom prst="line">
            <a:avLst/>
          </a:prstGeom>
          <a:noFill/>
          <a:ln w="6350">
            <a:solidFill>
              <a:srgbClr val="5BBDBF"/>
            </a:solidFill>
            <a:round/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600700" y="1779984"/>
            <a:ext cx="0" cy="2049066"/>
          </a:xfrm>
          <a:prstGeom prst="line">
            <a:avLst/>
          </a:prstGeom>
          <a:noFill/>
          <a:ln w="6350">
            <a:solidFill>
              <a:srgbClr val="5BBDBF"/>
            </a:solidFill>
            <a:round/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32" y="1200150"/>
            <a:ext cx="374018" cy="571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005" y="1200150"/>
            <a:ext cx="396109" cy="5143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292" y="1257300"/>
            <a:ext cx="530159" cy="5153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0"/>
            <a:ext cx="1087344" cy="63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3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AD7065-D26A-440A-9AB0-C66A3D25B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53" y="1"/>
            <a:ext cx="7270376" cy="459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76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13AD26-4408-4478-9CC1-292819B95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732773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3724384-E0E3-4FCA-806F-7D4653F00F4F}"/>
              </a:ext>
            </a:extLst>
          </p:cNvPr>
          <p:cNvSpPr/>
          <p:nvPr/>
        </p:nvSpPr>
        <p:spPr>
          <a:xfrm>
            <a:off x="80387" y="2019719"/>
            <a:ext cx="1738365" cy="3416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74DB32-3953-4E79-88EA-51A63DEA0718}"/>
              </a:ext>
            </a:extLst>
          </p:cNvPr>
          <p:cNvSpPr/>
          <p:nvPr/>
        </p:nvSpPr>
        <p:spPr>
          <a:xfrm>
            <a:off x="80387" y="3044651"/>
            <a:ext cx="1969477" cy="3416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D46A1E2-BDBF-4125-86EC-D0C3883949DB}"/>
              </a:ext>
            </a:extLst>
          </p:cNvPr>
          <p:cNvSpPr/>
          <p:nvPr/>
        </p:nvSpPr>
        <p:spPr>
          <a:xfrm>
            <a:off x="40193" y="4079631"/>
            <a:ext cx="2049864" cy="3114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4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Titl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19880</TotalTime>
  <Words>1878</Words>
  <Application>Microsoft Macintosh PowerPoint</Application>
  <PresentationFormat>On-screen Show (16:9)</PresentationFormat>
  <Paragraphs>313</Paragraphs>
  <Slides>65</Slides>
  <Notes>12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Times New Roman</vt:lpstr>
      <vt:lpstr>Proxima Nova</vt:lpstr>
      <vt:lpstr>Arial</vt:lpstr>
      <vt:lpstr>Overpass</vt:lpstr>
      <vt:lpstr>Courier New</vt:lpstr>
      <vt:lpstr>simple-light-2</vt:lpstr>
      <vt:lpstr>Content</vt:lpstr>
      <vt:lpstr>Title</vt:lpstr>
      <vt:lpstr>Ansible and Ansible Tower May 23, 2019</vt:lpstr>
      <vt:lpstr>PowerPoint Presentation</vt:lpstr>
      <vt:lpstr>WHAT IS ANSIBLE?</vt:lpstr>
      <vt:lpstr>WHAT IS ANSIBLE?</vt:lpstr>
      <vt:lpstr>PowerPoint Presentation</vt:lpstr>
      <vt:lpstr>WHAT IS ANSIBLE?</vt:lpstr>
      <vt:lpstr>SIMPLE</vt:lpstr>
      <vt:lpstr>PowerPoint Presentation</vt:lpstr>
      <vt:lpstr>PowerPoint Presentation</vt:lpstr>
      <vt:lpstr>Lab Location</vt:lpstr>
      <vt:lpstr>PowerPoint Presentation</vt:lpstr>
      <vt:lpstr>How ANSIBLE Works – Simplicity – Command Line</vt:lpstr>
      <vt:lpstr>How ANSIBLE Works – Simplicity - playbook</vt:lpstr>
      <vt:lpstr>How ANSIBLE Works – Inventory file example</vt:lpstr>
      <vt:lpstr>How ANSIBLE Works – Playbook</vt:lpstr>
      <vt:lpstr>How ANSIBLE Works – Playbook - hosts</vt:lpstr>
      <vt:lpstr>How ANSIBLE Works – Playbook - Variables</vt:lpstr>
      <vt:lpstr>How ANSIBLE Works – Playbook – remote user</vt:lpstr>
      <vt:lpstr>How ANSIBLE Works – Playbook - Tasks</vt:lpstr>
      <vt:lpstr>How ANSIBLE Works – Playbook - Tasks</vt:lpstr>
      <vt:lpstr>How ANSIBLE Works – Playbook - Tasks</vt:lpstr>
      <vt:lpstr>How ANSIBLE Works – at scale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Roles</vt:lpstr>
      <vt:lpstr>Project with Embedded Roles Example</vt:lpstr>
      <vt:lpstr>Project with Embedded Roles Example</vt:lpstr>
      <vt:lpstr>PowerPoint Presentation</vt:lpstr>
      <vt:lpstr>Next Steps</vt:lpstr>
      <vt:lpstr>PowerPoint Presentation</vt:lpstr>
      <vt:lpstr>What You Will Learn</vt:lpstr>
      <vt:lpstr>What is Ansible Tower?</vt:lpstr>
      <vt:lpstr>Platform Overview</vt:lpstr>
      <vt:lpstr>Installing Ansible Tower</vt:lpstr>
      <vt:lpstr>Server Requirements</vt:lpstr>
      <vt:lpstr>PowerPoint Presentation</vt:lpstr>
      <vt:lpstr>Key Features of Ansible Tower</vt:lpstr>
      <vt:lpstr>Dashboard and User Interface</vt:lpstr>
      <vt:lpstr>User Base</vt:lpstr>
      <vt:lpstr>Credentials</vt:lpstr>
      <vt:lpstr>Inventory</vt:lpstr>
      <vt:lpstr>Projects</vt:lpstr>
      <vt:lpstr>Job Templates</vt:lpstr>
      <vt:lpstr>Jobs </vt:lpstr>
      <vt:lpstr>Role Based Access Control (RBAC) </vt:lpstr>
      <vt:lpstr>PowerPoint Presentation</vt:lpstr>
      <vt:lpstr>Dynamic Inventory in Ansible Tower </vt:lpstr>
      <vt:lpstr>More with Ansible Tower </vt:lpstr>
      <vt:lpstr>Next Steps </vt:lpstr>
      <vt:lpstr>PowerPoint Presentation</vt:lpstr>
      <vt:lpstr>THANK YOU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AUTOMATION USING  DOCKER, KUBERNETES AND OPENSHIFT</dc:title>
  <dc:subject/>
  <dc:creator/>
  <cp:keywords/>
  <dc:description/>
  <cp:lastModifiedBy>Denise Abdullah</cp:lastModifiedBy>
  <cp:revision>108</cp:revision>
  <dcterms:modified xsi:type="dcterms:W3CDTF">2019-05-20T05:50:13Z</dcterms:modified>
  <cp:category/>
</cp:coreProperties>
</file>